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13232" y="822960"/>
            <a:ext cx="109728" cy="5029200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43000" y="1371600"/>
            <a:ext cx="987552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4000" b="1">
                <a:solidFill>
                  <a:srgbClr val="FFFFFF"/>
                </a:solidFill>
                <a:latin typeface="Aptos"/>
              </a:defRPr>
            </a:pPr>
            <a:r>
              <a:t>SUBH-E-AZADI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2331720"/>
            <a:ext cx="941832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600" b="0">
                <a:solidFill>
                  <a:srgbClr val="DAA94F"/>
                </a:solidFill>
                <a:latin typeface="Aptos"/>
              </a:defRPr>
            </a:pPr>
            <a:r>
              <a:t>The Dawn of Freedom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291840"/>
            <a:ext cx="80467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r>
              <a:t>Faiz Ahmed Faiz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3886200"/>
            <a:ext cx="896112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0">
                <a:solidFill>
                  <a:srgbClr val="DDE5ED"/>
                </a:solidFill>
                <a:latin typeface="Aptos"/>
              </a:defRPr>
            </a:pPr>
            <a:r>
              <a:t>A critical study of freedom, disillusionment, and hope</a:t>
            </a:r>
          </a:p>
          <a:p>
            <a:pPr algn="l">
              <a:spcAft>
                <a:spcPts val="900"/>
              </a:spcAft>
              <a:defRPr sz="1800" b="0">
                <a:solidFill>
                  <a:srgbClr val="DDE5ED"/>
                </a:solidFill>
                <a:latin typeface="Aptos"/>
              </a:defRPr>
            </a:pPr>
            <a:r>
              <a:t>in the context of the 1947 Partition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608076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000" b="1">
                <a:solidFill>
                  <a:srgbClr val="BECBD8"/>
                </a:solidFill>
                <a:latin typeface="Aptos"/>
              </a:defRPr>
            </a:pPr>
            <a:r>
              <a:t>ENGLISH LITERATURE  •  CLASSROOM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Learning Objectives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INTRODUCTION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515600" cy="4480560"/>
          </a:xfrm>
          <a:prstGeom prst="rect">
            <a:avLst/>
          </a:prstGeom>
          <a:noFill/>
        </p:spPr>
        <p:txBody>
          <a:bodyPr wrap="square" lIns="73152" rIns="73152" tIns="54864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Understand the historical moment behind the poem.</a:t>
            </a:r>
          </a:p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Explore Faiz’s response to Independence and Partition in 1947.</a:t>
            </a:r>
          </a:p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Analyse the poem’s central contrast: celebration versus suffering.</a:t>
            </a:r>
          </a:p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Discuss key images, tone, symbols, and political implications.</a:t>
            </a:r>
          </a:p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Evaluate why the poem remains relevant to readers today.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Faiz Ahmed Faiz: The Poet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CONTEXT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82296" cy="182880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600200"/>
            <a:ext cx="48006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Poet and journalist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075688"/>
            <a:ext cx="480060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Faiz Ahmed Faiz (1911–1984) was a major Urdu poet known for joining lyrical beauty with social and political concern.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82296" cy="1828800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600200"/>
            <a:ext cx="48006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Progressive voice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075688"/>
            <a:ext cx="480060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His poetry often speaks for workers, the oppressed, and people denied justice, while drawing on the language of love and longing.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56616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3566160"/>
            <a:ext cx="82296" cy="182880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3749039"/>
            <a:ext cx="48006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Literary style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4224528"/>
            <a:ext cx="480060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Rich imagery, musical rhythm, symbolic language, and a blend of personal emotion with collective struggle.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56616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3566160"/>
            <a:ext cx="82296" cy="1828800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3749039"/>
            <a:ext cx="48006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Political vision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4224528"/>
            <a:ext cx="480060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Faiz asks whether formal political change is enough when inequality, violence, and exploitation continue.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Historical Background: 1947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HISTORY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515600" cy="4480560"/>
          </a:xfrm>
          <a:prstGeom prst="rect">
            <a:avLst/>
          </a:prstGeom>
          <a:noFill/>
        </p:spPr>
        <p:txBody>
          <a:bodyPr wrap="square" lIns="73152" rIns="73152" tIns="54864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British colonial rule in the Indian subcontinent ended in August 1947.</a:t>
            </a:r>
          </a:p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Independence came alongside Partition and the creation of India and Pakistan.</a:t>
            </a:r>
          </a:p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Partition caused mass displacement, communal violence, loss, and separation.</a:t>
            </a:r>
          </a:p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For many people, the promised dawn of freedom was shadowed by grief and uncertainty.</a:t>
            </a:r>
          </a:p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Faiz’s poem reflects on the gap between the dream of liberation and the reality people experienced.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Title and Central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READING THE POEM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516636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417320"/>
            <a:ext cx="82296" cy="356616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600200"/>
            <a:ext cx="47548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“Subh-e-Azadi”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075688"/>
            <a:ext cx="4754880" cy="2788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title means “The Dawn of Freedom.” Dawn usually suggests a new beginning, light, and hope.</a:t>
            </a:r>
          </a:p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</a:p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In the poem, however, the dawn feels incomplete: political freedom has arrived, but the full promise of liberation has not yet been realised.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16636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82296" cy="3566160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600200"/>
            <a:ext cx="47548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Central idea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075688"/>
            <a:ext cx="4754880" cy="2788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Faiz questions the assumption that independence automatically brings justice and happiness.</a:t>
            </a:r>
          </a:p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</a:p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poem honours the longing for freedom while mourning the violence and unfinished work that accompany it.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486400"/>
            <a:ext cx="102412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900"/>
              </a:spcAft>
              <a:defRPr sz="2000" b="1">
                <a:solidFill>
                  <a:srgbClr val="182744"/>
                </a:solidFill>
                <a:latin typeface="Aptos"/>
              </a:defRPr>
            </a:pPr>
            <a:r>
              <a:t>Key question: What does freedom mean if suffering and injustice continue?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The Poem’s Emotional Movement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STRUCTURE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347472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600200"/>
            <a:ext cx="82296" cy="324612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783080"/>
            <a:ext cx="3063239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1. Expectation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58568"/>
            <a:ext cx="3063239" cy="24688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A long-awaited dawn should bring fulfilment, renewal, and collective joy.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600200"/>
            <a:ext cx="347472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70832" y="1600200"/>
            <a:ext cx="82296" cy="3246120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783080"/>
            <a:ext cx="3063239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2. Disillusionment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2258568"/>
            <a:ext cx="3063239" cy="24688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dawn that arrives does not match the ideal imagined by those who struggled for freedom.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10144" y="1600200"/>
            <a:ext cx="347472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10144" y="1600200"/>
            <a:ext cx="82296" cy="324612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38744" y="1783080"/>
            <a:ext cx="3063239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3. Continued struggle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38744" y="2258568"/>
            <a:ext cx="3063239" cy="24688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Freedom is presented as unfinished; the journey towards justice must continue.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303520"/>
            <a:ext cx="1033272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900"/>
              </a:spcAft>
              <a:defRPr sz="1800" b="0">
                <a:solidFill>
                  <a:srgbClr val="2A303A"/>
                </a:solidFill>
                <a:latin typeface="Aptos"/>
              </a:defRPr>
            </a:pPr>
            <a:r>
              <a:t>The movement is not simply from darkness to light, but from hope to painful awareness—and then toward renewed responsibility.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Major Themes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ANALYSIS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82296" cy="182880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554480"/>
            <a:ext cx="3063239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Freedom and its limits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029967"/>
            <a:ext cx="3063239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Political independence does not automatically end oppression.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70832" y="1371600"/>
            <a:ext cx="82296" cy="1828800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554480"/>
            <a:ext cx="3063239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Hope and disappointment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2029967"/>
            <a:ext cx="3063239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ideal of liberation is measured against a painful reality.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10144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10144" y="1371600"/>
            <a:ext cx="82296" cy="182880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38744" y="1554480"/>
            <a:ext cx="3063239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Partition and loss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38744" y="2029967"/>
            <a:ext cx="3063239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historical moment is inseparable from displacement and human suffering.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61188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31520" y="3611880"/>
            <a:ext cx="82296" cy="1828800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3794760"/>
            <a:ext cx="3063239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Collective struggle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4270248"/>
            <a:ext cx="3063239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poem speaks beyond one individual to a people’s shared hopes.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70832" y="361188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70832" y="3611880"/>
            <a:ext cx="82296" cy="182880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99432" y="3794760"/>
            <a:ext cx="3063239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Justice and equality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9432" y="4270248"/>
            <a:ext cx="3063239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struggle for a free society must include social and economic justice.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10144" y="361188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10144" y="3611880"/>
            <a:ext cx="82296" cy="182880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38744" y="3794760"/>
            <a:ext cx="3063239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Unfinished liberation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38744" y="4270248"/>
            <a:ext cx="3063239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dawn is a beginning, not the completion of the dream.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Imagery and Symbolism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POETIC TECHNIQUES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417320"/>
            <a:ext cx="82296" cy="182880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600200"/>
            <a:ext cx="47548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Dawn / morning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075688"/>
            <a:ext cx="475488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Conventionally symbolises hope, renewal, and freedom; here it is troubled and incomplete.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82296" cy="1828800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600200"/>
            <a:ext cx="47548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Light and darkness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075688"/>
            <a:ext cx="475488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Suggest the contrast between the promise of liberation and the suffering that remains.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61188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77240" y="3611880"/>
            <a:ext cx="82296" cy="1828800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794760"/>
            <a:ext cx="47548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Journey / destination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270248"/>
            <a:ext cx="475488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language of arrival and distance evokes a goal that has not yet been fully reached.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61188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3611880"/>
            <a:ext cx="82296" cy="1828800"/>
          </a:xfrm>
          <a:prstGeom prst="rect">
            <a:avLst/>
          </a:prstGeom>
          <a:solidFill>
            <a:srgbClr val="227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3794760"/>
            <a:ext cx="47548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800" b="1">
                <a:solidFill>
                  <a:srgbClr val="182744"/>
                </a:solidFill>
                <a:latin typeface="Aptos"/>
              </a:defRPr>
            </a:pPr>
            <a:r>
              <a:t>Tone and irony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4270248"/>
            <a:ext cx="475488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1500" b="0">
                <a:solidFill>
                  <a:srgbClr val="2A303A"/>
                </a:solidFill>
                <a:latin typeface="Aptos"/>
              </a:defRPr>
            </a:pPr>
            <a:r>
              <a:t>The title promises celebration, but the poem complicates that expectation through sorrow and critique.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Tone, Style, and Form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CLOSE READING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515600" cy="4480560"/>
          </a:xfrm>
          <a:prstGeom prst="rect">
            <a:avLst/>
          </a:prstGeom>
          <a:noFill/>
        </p:spPr>
        <p:txBody>
          <a:bodyPr wrap="square" lIns="73152" rIns="73152" tIns="54864">
            <a:spAutoFit/>
          </a:bodyPr>
          <a:lstStyle/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Tone: reflective, melancholic, disillusioned, yet not wholly hopeless.</a:t>
            </a:r>
          </a:p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Language: lyrical and evocative, with striking images rather than plain historical explanation.</a:t>
            </a:r>
          </a:p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Contrast: the expected joy of independence is set against a sense of incompleteness.</a:t>
            </a:r>
          </a:p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Political lyric: personal feeling becomes a way to question public events and collective ideals.</a:t>
            </a:r>
          </a:p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Translation note: English versions can differ in wording, rhythm, and nuance; discuss imagery alongside the original Urdu where possible.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Why Is the Dawn “Not Yet” Complete?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INTERPRETATION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515600" cy="4480560"/>
          </a:xfrm>
          <a:prstGeom prst="rect">
            <a:avLst/>
          </a:prstGeom>
          <a:noFill/>
        </p:spPr>
        <p:txBody>
          <a:bodyPr wrap="square" lIns="73152" rIns="73152" tIns="54864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Because independence is a political milestone, not a guarantee of equality.</a:t>
            </a:r>
          </a:p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Because the suffering caused by Partition contradicts the joy expected from freedom.</a:t>
            </a:r>
          </a:p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Because the hopes of ordinary people may remain unfulfilled after a change of rulers.</a:t>
            </a:r>
          </a:p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Because freedom requires dignity, justice, peace, and the removal of exploitation.</a:t>
            </a:r>
          </a:p>
          <a:p>
            <a:pPr>
              <a:spcAft>
                <a:spcPts val="1600"/>
              </a:spcAft>
              <a:defRPr sz="2000">
                <a:solidFill>
                  <a:srgbClr val="2A303A"/>
                </a:solidFill>
                <a:latin typeface="Aptos"/>
              </a:defRPr>
            </a:pPr>
            <a:r>
              <a:t>The poem invites readers to judge freedom by lived realities—not only by national ceremonies.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Critical Appreciation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EVALUATION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515600" cy="4480560"/>
          </a:xfrm>
          <a:prstGeom prst="rect">
            <a:avLst/>
          </a:prstGeom>
          <a:noFill/>
        </p:spPr>
        <p:txBody>
          <a:bodyPr wrap="square" lIns="73152" rIns="73152" tIns="54864">
            <a:spAutoFit/>
          </a:bodyPr>
          <a:lstStyle/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The poem challenges a simplistic, celebratory account of Independence.</a:t>
            </a:r>
          </a:p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Its power lies in the tension between the beauty of the dawn image and the pain it reveals.</a:t>
            </a:r>
          </a:p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Faiz transforms a historical event into a broader meditation on ideals and reality.</a:t>
            </a:r>
          </a:p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The poem is neither merely patriotic celebration nor simple despair; it is a call to continue the struggle for meaningful freedom.</a:t>
            </a:r>
          </a:p>
          <a:p>
            <a:pPr>
              <a:spcAft>
                <a:spcPts val="1600"/>
              </a:spcAft>
              <a:defRPr sz="1900">
                <a:solidFill>
                  <a:srgbClr val="2A303A"/>
                </a:solidFill>
                <a:latin typeface="Aptos"/>
              </a:defRPr>
            </a:pPr>
            <a:r>
              <a:t>Its continuing relevance lies in the question it raises: who benefits from freedom, and who is still waiting?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2800" b="1">
                <a:solidFill>
                  <a:srgbClr val="182744"/>
                </a:solidFill>
                <a:latin typeface="Aptos"/>
              </a:defRPr>
            </a:pPr>
            <a:r>
              <a:t>Discussion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8992"/>
            <a:ext cx="1143000" cy="50292"/>
          </a:xfrm>
          <a:prstGeom prst="rect">
            <a:avLst/>
          </a:prstGeom>
          <a:solidFill>
            <a:srgbClr val="DAA9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6880" y="475488"/>
            <a:ext cx="21945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CLASSROOM ACTIVITY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515600" cy="4480560"/>
          </a:xfrm>
          <a:prstGeom prst="rect">
            <a:avLst/>
          </a:prstGeom>
          <a:noFill/>
        </p:spPr>
        <p:txBody>
          <a:bodyPr wrap="square" lIns="73152" rIns="73152" tIns="54864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Why is the dawn of freedom presented as incomplete?</a:t>
            </a:r>
          </a:p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How does the historical context of Partition shape the poem’s meaning?</a:t>
            </a:r>
          </a:p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Explain the symbolic significance of dawn and light.</a:t>
            </a:r>
          </a:p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Is the poem pessimistic, hopeful, or both? Give reasons.</a:t>
            </a:r>
          </a:p>
          <a:p>
            <a:pPr>
              <a:spcAft>
                <a:spcPts val="1600"/>
              </a:spcAft>
              <a:defRPr sz="2100">
                <a:solidFill>
                  <a:srgbClr val="2A303A"/>
                </a:solidFill>
                <a:latin typeface="Aptos"/>
              </a:defRPr>
            </a:pPr>
            <a:r>
              <a:t>How does Faiz distinguish political independence from genuine freedom?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900"/>
              </a:spcAft>
              <a:defRPr sz="900" b="1">
                <a:solidFill>
                  <a:srgbClr val="5F6873"/>
                </a:solidFill>
                <a:latin typeface="Aptos"/>
              </a:defRPr>
            </a:pPr>
            <a:r>
              <a:t>FAIZ AHMED FAIZ  •  SUBH-E-AZADI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92240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900"/>
              </a:spcAft>
              <a:defRPr sz="1000" b="1">
                <a:solidFill>
                  <a:srgbClr val="22777A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14400"/>
            <a:ext cx="105156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900"/>
              </a:spcAft>
              <a:defRPr sz="1400" b="1">
                <a:solidFill>
                  <a:srgbClr val="DAA94F"/>
                </a:solidFill>
                <a:latin typeface="Aptos"/>
              </a:defRPr>
            </a:pPr>
            <a:r>
              <a:t>KEY 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828800"/>
            <a:ext cx="10149840" cy="16459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9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Freedom is a beginning,</a:t>
            </a:r>
          </a:p>
          <a:p>
            <a:pPr algn="ctr">
              <a:spcAft>
                <a:spcPts val="9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not the end of the struggle.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3977639"/>
            <a:ext cx="905256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900"/>
              </a:spcAft>
              <a:defRPr sz="1900" b="0">
                <a:solidFill>
                  <a:srgbClr val="DDE5ED"/>
                </a:solidFill>
                <a:latin typeface="Aptos"/>
              </a:defRPr>
            </a:pPr>
            <a:r>
              <a:t>Faiz’s “Subh-e-Azadi” asks us to measure independence by justice, dignity, peace, and the fulfilment of people’s hopes.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897880"/>
            <a:ext cx="103327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900"/>
              </a:spcAft>
              <a:defRPr sz="1300" b="1">
                <a:solidFill>
                  <a:srgbClr val="DAA94F"/>
                </a:solidFill>
                <a:latin typeface="Aptos"/>
              </a:defRPr>
            </a:pPr>
            <a: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